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63" r:id="rId3"/>
    <p:sldId id="259" r:id="rId4"/>
    <p:sldId id="260" r:id="rId5"/>
    <p:sldId id="261" r:id="rId6"/>
    <p:sldId id="262" r:id="rId7"/>
    <p:sldId id="264" r:id="rId8"/>
    <p:sldId id="265" r:id="rId9"/>
    <p:sldId id="266" r:id="rId10"/>
    <p:sldId id="267"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1" d="100"/>
          <a:sy n="101" d="100"/>
        </p:scale>
        <p:origin x="-19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86238C-DCE2-4BE1-971F-4254FCF856C9}" type="datetimeFigureOut">
              <a:rPr lang="en-US" smtClean="0"/>
              <a:pPr/>
              <a:t>9/27/2020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1FDDE5-61FB-4CC6-87F1-FAF6CBAD463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A1FDDE5-61FB-4CC6-87F1-FAF6CBAD4638}"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780222-E36E-4C66-8151-B1827FAB5996}" type="datetimeFigureOut">
              <a:rPr lang="en-US" smtClean="0"/>
              <a:pPr/>
              <a:t>9/27/2020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529DBA-FB17-4A6E-87EE-77C5AA06D76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80222-E36E-4C66-8151-B1827FAB5996}" type="datetimeFigureOut">
              <a:rPr lang="en-US" smtClean="0"/>
              <a:pPr/>
              <a:t>9/27/2020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529DBA-FB17-4A6E-87EE-77C5AA06D76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80222-E36E-4C66-8151-B1827FAB5996}" type="datetimeFigureOut">
              <a:rPr lang="en-US" smtClean="0"/>
              <a:pPr/>
              <a:t>9/27/2020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529DBA-FB17-4A6E-87EE-77C5AA06D76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780222-E36E-4C66-8151-B1827FAB5996}" type="datetimeFigureOut">
              <a:rPr lang="en-US" smtClean="0"/>
              <a:pPr/>
              <a:t>9/27/2020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529DBA-FB17-4A6E-87EE-77C5AA06D76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780222-E36E-4C66-8151-B1827FAB5996}" type="datetimeFigureOut">
              <a:rPr lang="en-US" smtClean="0"/>
              <a:pPr/>
              <a:t>9/27/2020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529DBA-FB17-4A6E-87EE-77C5AA06D76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780222-E36E-4C66-8151-B1827FAB5996}" type="datetimeFigureOut">
              <a:rPr lang="en-US" smtClean="0"/>
              <a:pPr/>
              <a:t>9/27/2020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529DBA-FB17-4A6E-87EE-77C5AA06D76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780222-E36E-4C66-8151-B1827FAB5996}" type="datetimeFigureOut">
              <a:rPr lang="en-US" smtClean="0"/>
              <a:pPr/>
              <a:t>9/27/2020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529DBA-FB17-4A6E-87EE-77C5AA06D76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780222-E36E-4C66-8151-B1827FAB5996}" type="datetimeFigureOut">
              <a:rPr lang="en-US" smtClean="0"/>
              <a:pPr/>
              <a:t>9/27/2020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529DBA-FB17-4A6E-87EE-77C5AA06D76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80222-E36E-4C66-8151-B1827FAB5996}" type="datetimeFigureOut">
              <a:rPr lang="en-US" smtClean="0"/>
              <a:pPr/>
              <a:t>9/27/2020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C529DBA-FB17-4A6E-87EE-77C5AA06D76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80222-E36E-4C66-8151-B1827FAB5996}" type="datetimeFigureOut">
              <a:rPr lang="en-US" smtClean="0"/>
              <a:pPr/>
              <a:t>9/27/2020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529DBA-FB17-4A6E-87EE-77C5AA06D76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80222-E36E-4C66-8151-B1827FAB5996}" type="datetimeFigureOut">
              <a:rPr lang="en-US" smtClean="0"/>
              <a:pPr/>
              <a:t>9/27/2020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529DBA-FB17-4A6E-87EE-77C5AA06D76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80222-E36E-4C66-8151-B1827FAB5996}" type="datetimeFigureOut">
              <a:rPr lang="en-US" smtClean="0"/>
              <a:pPr/>
              <a:t>9/27/2020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529DBA-FB17-4A6E-87EE-77C5AA06D76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3886200"/>
            <a:ext cx="8501122" cy="1752600"/>
          </a:xfrm>
        </p:spPr>
        <p:txBody>
          <a:bodyPr>
            <a:normAutofit fontScale="92500"/>
          </a:bodyPr>
          <a:lstStyle/>
          <a:p>
            <a:r>
              <a:rPr lang="en-US" sz="4800" b="1" dirty="0" smtClean="0">
                <a:solidFill>
                  <a:schemeClr val="tx1"/>
                </a:solidFill>
              </a:rPr>
              <a:t>Special Purpose books: cash book</a:t>
            </a:r>
          </a:p>
          <a:p>
            <a:r>
              <a:rPr lang="en-IN" sz="4800" b="1" dirty="0" smtClean="0">
                <a:solidFill>
                  <a:schemeClr val="tx1"/>
                </a:solidFill>
              </a:rPr>
              <a:t>MODULE 1/2</a:t>
            </a:r>
            <a:endParaRPr lang="en-US" sz="4800" b="1" dirty="0">
              <a:solidFill>
                <a:schemeClr val="tx1"/>
              </a:solidFill>
            </a:endParaRPr>
          </a:p>
        </p:txBody>
      </p:sp>
      <p:pic>
        <p:nvPicPr>
          <p:cNvPr id="5" name="Picture 4" descr="AEES.jpg"/>
          <p:cNvPicPr>
            <a:picLocks noChangeAspect="1"/>
          </p:cNvPicPr>
          <p:nvPr/>
        </p:nvPicPr>
        <p:blipFill>
          <a:blip r:embed="rId2"/>
          <a:stretch>
            <a:fillRect/>
          </a:stretch>
        </p:blipFill>
        <p:spPr>
          <a:xfrm>
            <a:off x="3571868" y="214290"/>
            <a:ext cx="1928826" cy="328614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Imprest</a:t>
            </a:r>
            <a:r>
              <a:rPr lang="en-US" b="1" dirty="0"/>
              <a:t> System of Petty Cash Book</a:t>
            </a:r>
            <a:endParaRPr lang="en-US" dirty="0"/>
          </a:p>
        </p:txBody>
      </p:sp>
      <p:sp>
        <p:nvSpPr>
          <p:cNvPr id="3" name="Content Placeholder 2"/>
          <p:cNvSpPr>
            <a:spLocks noGrp="1"/>
          </p:cNvSpPr>
          <p:nvPr>
            <p:ph idx="1"/>
          </p:nvPr>
        </p:nvSpPr>
        <p:spPr/>
        <p:txBody>
          <a:bodyPr>
            <a:normAutofit/>
          </a:bodyPr>
          <a:lstStyle/>
          <a:p>
            <a:r>
              <a:rPr lang="en-US" dirty="0"/>
              <a:t>Under this system, Head cashier gives a fixed amount to petty cashier for a definite  period. At  the  end  of  given  period, Head  cashier  reimburses  the  amount actually spent by the petty cashier resulting the same amount with petty cashier which he had in the beginning of the </a:t>
            </a:r>
            <a:r>
              <a:rPr lang="en-US" dirty="0" smtClean="0"/>
              <a:t>period.</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 of Petty Cash Book</a:t>
            </a:r>
            <a:endParaRPr lang="en-US" dirty="0"/>
          </a:p>
        </p:txBody>
      </p:sp>
      <p:sp>
        <p:nvSpPr>
          <p:cNvPr id="3" name="Content Placeholder 2"/>
          <p:cNvSpPr>
            <a:spLocks noGrp="1"/>
          </p:cNvSpPr>
          <p:nvPr>
            <p:ph idx="1"/>
          </p:nvPr>
        </p:nvSpPr>
        <p:spPr>
          <a:xfrm>
            <a:off x="457200" y="1600201"/>
            <a:ext cx="8186766" cy="2185990"/>
          </a:xfrm>
        </p:spPr>
        <p:txBody>
          <a:bodyPr/>
          <a:lstStyle/>
          <a:p>
            <a:r>
              <a:rPr lang="en-US" dirty="0"/>
              <a:t>Saving of time and efforts of Head cashier</a:t>
            </a:r>
          </a:p>
          <a:p>
            <a:r>
              <a:rPr lang="en-US" dirty="0"/>
              <a:t>Control on Petty expenses.</a:t>
            </a:r>
          </a:p>
          <a:p>
            <a:r>
              <a:rPr lang="en-US" dirty="0"/>
              <a:t>Less chances of fraud.</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85720" y="1643050"/>
          <a:ext cx="8072493" cy="5048496"/>
        </p:xfrm>
        <a:graphic>
          <a:graphicData uri="http://schemas.openxmlformats.org/drawingml/2006/table">
            <a:tbl>
              <a:tblPr firstRow="1" bandRow="1">
                <a:tableStyleId>{5C22544A-7EE6-4342-B048-85BDC9FD1C3A}</a:tableStyleId>
              </a:tblPr>
              <a:tblGrid>
                <a:gridCol w="2690831"/>
                <a:gridCol w="2690831"/>
                <a:gridCol w="2690831"/>
              </a:tblGrid>
              <a:tr h="598293">
                <a:tc>
                  <a:txBody>
                    <a:bodyPr/>
                    <a:lstStyle/>
                    <a:p>
                      <a:r>
                        <a:rPr lang="en-US" sz="1800" b="1" i="0" kern="1200" dirty="0" smtClean="0">
                          <a:solidFill>
                            <a:schemeClr val="lt1"/>
                          </a:solidFill>
                          <a:latin typeface="+mn-lt"/>
                          <a:ea typeface="+mn-ea"/>
                          <a:cs typeface="+mn-cs"/>
                        </a:rPr>
                        <a:t>Transactions</a:t>
                      </a:r>
                      <a:endParaRPr lang="en-US" dirty="0"/>
                    </a:p>
                  </a:txBody>
                  <a:tcPr/>
                </a:tc>
                <a:tc>
                  <a:txBody>
                    <a:bodyPr/>
                    <a:lstStyle/>
                    <a:p>
                      <a:r>
                        <a:rPr lang="en-US" sz="1800" b="1" i="0" kern="1200" dirty="0" smtClean="0">
                          <a:solidFill>
                            <a:schemeClr val="lt1"/>
                          </a:solidFill>
                          <a:latin typeface="+mn-lt"/>
                          <a:ea typeface="+mn-ea"/>
                          <a:cs typeface="+mn-cs"/>
                        </a:rPr>
                        <a:t>Further classification</a:t>
                      </a:r>
                      <a:endParaRPr lang="en-US" dirty="0"/>
                    </a:p>
                  </a:txBody>
                  <a:tcPr/>
                </a:tc>
                <a:tc>
                  <a:txBody>
                    <a:bodyPr/>
                    <a:lstStyle/>
                    <a:p>
                      <a:r>
                        <a:rPr lang="en-US" sz="1800" b="1" i="0" kern="1200" dirty="0" smtClean="0">
                          <a:solidFill>
                            <a:schemeClr val="lt1"/>
                          </a:solidFill>
                          <a:latin typeface="+mn-lt"/>
                          <a:ea typeface="+mn-ea"/>
                          <a:cs typeface="+mn-cs"/>
                        </a:rPr>
                        <a:t>Subsidiary Books Maintained</a:t>
                      </a:r>
                      <a:endParaRPr lang="en-US" dirty="0"/>
                    </a:p>
                  </a:txBody>
                  <a:tcPr/>
                </a:tc>
              </a:tr>
              <a:tr h="598293">
                <a:tc>
                  <a:txBody>
                    <a:bodyPr/>
                    <a:lstStyle/>
                    <a:p>
                      <a:endParaRPr lang="en-US" dirty="0"/>
                    </a:p>
                  </a:txBody>
                  <a:tcPr>
                    <a:solidFill>
                      <a:schemeClr val="accent1">
                        <a:lumMod val="60000"/>
                        <a:lumOff val="40000"/>
                      </a:schemeClr>
                    </a:solidFill>
                  </a:tcPr>
                </a:tc>
                <a:tc>
                  <a:txBody>
                    <a:bodyPr/>
                    <a:lstStyle/>
                    <a:p>
                      <a:r>
                        <a:rPr lang="en-US" dirty="0"/>
                        <a:t>Only Cash</a:t>
                      </a:r>
                    </a:p>
                  </a:txBody>
                  <a:tcPr marL="47625" marR="47625" marT="47625" marB="47625" anchor="ctr">
                    <a:solidFill>
                      <a:schemeClr val="accent1">
                        <a:lumMod val="60000"/>
                        <a:lumOff val="40000"/>
                      </a:schemeClr>
                    </a:solidFill>
                  </a:tcPr>
                </a:tc>
                <a:tc>
                  <a:txBody>
                    <a:bodyPr/>
                    <a:lstStyle/>
                    <a:p>
                      <a:r>
                        <a:rPr lang="en-US" dirty="0"/>
                        <a:t>Simple Cash Book</a:t>
                      </a:r>
                    </a:p>
                  </a:txBody>
                  <a:tcPr marL="47625" marR="47625" marT="47625" marB="47625" anchor="ctr">
                    <a:solidFill>
                      <a:schemeClr val="accent1">
                        <a:lumMod val="60000"/>
                        <a:lumOff val="40000"/>
                      </a:schemeClr>
                    </a:solidFill>
                  </a:tcPr>
                </a:tc>
              </a:tr>
              <a:tr h="598293">
                <a:tc>
                  <a:txBody>
                    <a:bodyPr/>
                    <a:lstStyle/>
                    <a:p>
                      <a:r>
                        <a:rPr lang="en-US" sz="1800" b="0" i="0" kern="1200" dirty="0" smtClean="0">
                          <a:solidFill>
                            <a:schemeClr val="dk1"/>
                          </a:solidFill>
                          <a:latin typeface="+mn-lt"/>
                          <a:ea typeface="+mn-ea"/>
                          <a:cs typeface="+mn-cs"/>
                        </a:rPr>
                        <a:t>Cash &amp; Bank Related Transactions</a:t>
                      </a:r>
                      <a:endParaRPr lang="en-US" dirty="0"/>
                    </a:p>
                  </a:txBody>
                  <a:tcPr>
                    <a:solidFill>
                      <a:schemeClr val="accent1">
                        <a:lumMod val="60000"/>
                        <a:lumOff val="40000"/>
                      </a:schemeClr>
                    </a:solidFill>
                  </a:tcPr>
                </a:tc>
                <a:tc>
                  <a:txBody>
                    <a:bodyPr/>
                    <a:lstStyle/>
                    <a:p>
                      <a:r>
                        <a:rPr lang="en-US"/>
                        <a:t>Cash &amp; Bank Transactions</a:t>
                      </a:r>
                    </a:p>
                  </a:txBody>
                  <a:tcPr marL="47625" marR="47625" marT="47625" marB="47625" anchor="ctr">
                    <a:solidFill>
                      <a:schemeClr val="accent1">
                        <a:lumMod val="60000"/>
                        <a:lumOff val="40000"/>
                      </a:schemeClr>
                    </a:solidFill>
                  </a:tcPr>
                </a:tc>
                <a:tc>
                  <a:txBody>
                    <a:bodyPr/>
                    <a:lstStyle/>
                    <a:p>
                      <a:r>
                        <a:rPr lang="en-US" dirty="0"/>
                        <a:t>Double Column Cash book</a:t>
                      </a:r>
                    </a:p>
                  </a:txBody>
                  <a:tcPr marL="47625" marR="47625" marT="47625" marB="47625" anchor="ctr">
                    <a:solidFill>
                      <a:schemeClr val="accent1">
                        <a:lumMod val="60000"/>
                        <a:lumOff val="40000"/>
                      </a:schemeClr>
                    </a:solidFill>
                  </a:tcPr>
                </a:tc>
              </a:tr>
              <a:tr h="598293">
                <a:tc>
                  <a:txBody>
                    <a:bodyPr/>
                    <a:lstStyle/>
                    <a:p>
                      <a:endParaRPr lang="en-US" dirty="0"/>
                    </a:p>
                  </a:txBody>
                  <a:tcPr>
                    <a:solidFill>
                      <a:schemeClr val="accent1">
                        <a:lumMod val="60000"/>
                        <a:lumOff val="40000"/>
                      </a:schemeClr>
                    </a:solidFill>
                  </a:tcPr>
                </a:tc>
                <a:tc>
                  <a:txBody>
                    <a:bodyPr/>
                    <a:lstStyle/>
                    <a:p>
                      <a:r>
                        <a:rPr lang="en-US"/>
                        <a:t>Cash payment of small amount</a:t>
                      </a:r>
                    </a:p>
                  </a:txBody>
                  <a:tcPr marL="47625" marR="47625" marT="47625" marB="47625" anchor="ctr">
                    <a:solidFill>
                      <a:schemeClr val="accent1">
                        <a:lumMod val="60000"/>
                        <a:lumOff val="40000"/>
                      </a:schemeClr>
                    </a:solidFill>
                  </a:tcPr>
                </a:tc>
                <a:tc>
                  <a:txBody>
                    <a:bodyPr/>
                    <a:lstStyle/>
                    <a:p>
                      <a:r>
                        <a:rPr lang="en-US" dirty="0"/>
                        <a:t>Petty Cash Book</a:t>
                      </a:r>
                    </a:p>
                  </a:txBody>
                  <a:tcPr marL="47625" marR="47625" marT="47625" marB="47625" anchor="ctr">
                    <a:solidFill>
                      <a:schemeClr val="accent1">
                        <a:lumMod val="60000"/>
                        <a:lumOff val="40000"/>
                      </a:schemeClr>
                    </a:solidFill>
                  </a:tcPr>
                </a:tc>
              </a:tr>
              <a:tr h="598293">
                <a:tc>
                  <a:txBody>
                    <a:bodyPr/>
                    <a:lstStyle/>
                    <a:p>
                      <a:endParaRPr lang="en-US" dirty="0"/>
                    </a:p>
                  </a:txBody>
                  <a:tcPr>
                    <a:solidFill>
                      <a:schemeClr val="accent1">
                        <a:lumMod val="40000"/>
                        <a:lumOff val="60000"/>
                      </a:schemeClr>
                    </a:solidFill>
                  </a:tcPr>
                </a:tc>
                <a:tc>
                  <a:txBody>
                    <a:bodyPr/>
                    <a:lstStyle/>
                    <a:p>
                      <a:r>
                        <a:rPr lang="en-US" dirty="0"/>
                        <a:t>Credit Sale</a:t>
                      </a:r>
                    </a:p>
                  </a:txBody>
                  <a:tcPr marL="47625" marR="47625" marT="47625" marB="47625" anchor="ctr">
                    <a:solidFill>
                      <a:schemeClr val="accent1">
                        <a:lumMod val="40000"/>
                        <a:lumOff val="60000"/>
                      </a:schemeClr>
                    </a:solidFill>
                  </a:tcPr>
                </a:tc>
                <a:tc>
                  <a:txBody>
                    <a:bodyPr/>
                    <a:lstStyle/>
                    <a:p>
                      <a:r>
                        <a:rPr lang="en-US" dirty="0"/>
                        <a:t>Sales Book</a:t>
                      </a:r>
                    </a:p>
                  </a:txBody>
                  <a:tcPr marL="47625" marR="47625" marT="47625" marB="47625" anchor="ctr">
                    <a:solidFill>
                      <a:schemeClr val="accent1">
                        <a:lumMod val="40000"/>
                        <a:lumOff val="60000"/>
                      </a:schemeClr>
                    </a:solidFill>
                  </a:tcPr>
                </a:tc>
              </a:tr>
              <a:tr h="598293">
                <a:tc>
                  <a:txBody>
                    <a:bodyPr/>
                    <a:lstStyle/>
                    <a:p>
                      <a:r>
                        <a:rPr lang="en-US" sz="1800" b="0" i="0" kern="1200" dirty="0" smtClean="0">
                          <a:solidFill>
                            <a:schemeClr val="dk1"/>
                          </a:solidFill>
                          <a:latin typeface="+mn-lt"/>
                          <a:ea typeface="+mn-ea"/>
                          <a:cs typeface="+mn-cs"/>
                        </a:rPr>
                        <a:t>Transaction Other than Cash &amp; Bank</a:t>
                      </a:r>
                      <a:endParaRPr lang="en-US" dirty="0"/>
                    </a:p>
                  </a:txBody>
                  <a:tcPr>
                    <a:solidFill>
                      <a:schemeClr val="accent1">
                        <a:lumMod val="40000"/>
                        <a:lumOff val="60000"/>
                      </a:schemeClr>
                    </a:solidFill>
                  </a:tcPr>
                </a:tc>
                <a:tc>
                  <a:txBody>
                    <a:bodyPr/>
                    <a:lstStyle/>
                    <a:p>
                      <a:r>
                        <a:rPr lang="en-US" dirty="0"/>
                        <a:t>Credit Purchases</a:t>
                      </a:r>
                    </a:p>
                  </a:txBody>
                  <a:tcPr marL="47625" marR="47625" marT="47625" marB="47625" anchor="ctr">
                    <a:solidFill>
                      <a:schemeClr val="accent1">
                        <a:lumMod val="40000"/>
                        <a:lumOff val="60000"/>
                      </a:schemeClr>
                    </a:solidFill>
                  </a:tcPr>
                </a:tc>
                <a:tc>
                  <a:txBody>
                    <a:bodyPr/>
                    <a:lstStyle/>
                    <a:p>
                      <a:r>
                        <a:rPr lang="en-US" dirty="0"/>
                        <a:t>Purchases Book</a:t>
                      </a:r>
                    </a:p>
                  </a:txBody>
                  <a:tcPr marL="47625" marR="47625" marT="47625" marB="47625" anchor="ctr">
                    <a:solidFill>
                      <a:schemeClr val="accent1">
                        <a:lumMod val="40000"/>
                        <a:lumOff val="60000"/>
                      </a:schemeClr>
                    </a:solidFill>
                  </a:tcPr>
                </a:tc>
              </a:tr>
              <a:tr h="598293">
                <a:tc>
                  <a:txBody>
                    <a:bodyPr/>
                    <a:lstStyle/>
                    <a:p>
                      <a:endParaRPr lang="en-US" dirty="0"/>
                    </a:p>
                  </a:txBody>
                  <a:tcPr>
                    <a:solidFill>
                      <a:schemeClr val="accent1">
                        <a:lumMod val="40000"/>
                        <a:lumOff val="60000"/>
                      </a:schemeClr>
                    </a:solidFill>
                  </a:tcPr>
                </a:tc>
                <a:tc>
                  <a:txBody>
                    <a:bodyPr/>
                    <a:lstStyle/>
                    <a:p>
                      <a:r>
                        <a:rPr lang="en-US"/>
                        <a:t>Sales Returns/ Returns Inward</a:t>
                      </a:r>
                    </a:p>
                  </a:txBody>
                  <a:tcPr marL="47625" marR="47625" marT="47625" marB="47625" anchor="ctr">
                    <a:solidFill>
                      <a:schemeClr val="accent1">
                        <a:lumMod val="40000"/>
                        <a:lumOff val="60000"/>
                      </a:schemeClr>
                    </a:solidFill>
                  </a:tcPr>
                </a:tc>
                <a:tc>
                  <a:txBody>
                    <a:bodyPr/>
                    <a:lstStyle/>
                    <a:p>
                      <a:r>
                        <a:rPr lang="en-US" dirty="0"/>
                        <a:t>Sales returns Book</a:t>
                      </a:r>
                    </a:p>
                  </a:txBody>
                  <a:tcPr marL="47625" marR="47625" marT="47625" marB="47625" anchor="ctr">
                    <a:solidFill>
                      <a:schemeClr val="accent1">
                        <a:lumMod val="40000"/>
                        <a:lumOff val="60000"/>
                      </a:schemeClr>
                    </a:solidFill>
                  </a:tcPr>
                </a:tc>
              </a:tr>
              <a:tr h="598293">
                <a:tc>
                  <a:txBody>
                    <a:bodyPr/>
                    <a:lstStyle/>
                    <a:p>
                      <a:endParaRPr lang="en-US" dirty="0"/>
                    </a:p>
                  </a:txBody>
                  <a:tcPr>
                    <a:solidFill>
                      <a:schemeClr val="accent1">
                        <a:lumMod val="40000"/>
                        <a:lumOff val="60000"/>
                      </a:schemeClr>
                    </a:solidFill>
                  </a:tcPr>
                </a:tc>
                <a:tc>
                  <a:txBody>
                    <a:bodyPr/>
                    <a:lstStyle/>
                    <a:p>
                      <a:r>
                        <a:rPr lang="en-US"/>
                        <a:t>Purchases Returns /Returns outward</a:t>
                      </a:r>
                    </a:p>
                  </a:txBody>
                  <a:tcPr marL="47625" marR="47625" marT="47625" marB="47625" anchor="ctr">
                    <a:solidFill>
                      <a:schemeClr val="accent1">
                        <a:lumMod val="40000"/>
                        <a:lumOff val="60000"/>
                      </a:schemeClr>
                    </a:solidFill>
                  </a:tcPr>
                </a:tc>
                <a:tc>
                  <a:txBody>
                    <a:bodyPr/>
                    <a:lstStyle/>
                    <a:p>
                      <a:r>
                        <a:rPr lang="en-US" dirty="0"/>
                        <a:t>Purchases Returns Book</a:t>
                      </a:r>
                    </a:p>
                  </a:txBody>
                  <a:tcPr marL="47625" marR="47625" marT="47625" marB="47625" anchor="ctr">
                    <a:solidFill>
                      <a:schemeClr val="accent1">
                        <a:lumMod val="40000"/>
                        <a:lumOff val="60000"/>
                      </a:schemeClr>
                    </a:solidFill>
                  </a:tcPr>
                </a:tc>
              </a:tr>
            </a:tbl>
          </a:graphicData>
        </a:graphic>
      </p:graphicFrame>
      <p:sp>
        <p:nvSpPr>
          <p:cNvPr id="5" name="TextBox 4"/>
          <p:cNvSpPr txBox="1"/>
          <p:nvPr/>
        </p:nvSpPr>
        <p:spPr>
          <a:xfrm>
            <a:off x="214282" y="142852"/>
            <a:ext cx="8643998" cy="1200329"/>
          </a:xfrm>
          <a:prstGeom prst="rect">
            <a:avLst/>
          </a:prstGeom>
          <a:noFill/>
        </p:spPr>
        <p:txBody>
          <a:bodyPr wrap="square" rtlCol="0">
            <a:spAutoFit/>
          </a:bodyPr>
          <a:lstStyle/>
          <a:p>
            <a:r>
              <a:rPr lang="en-US" b="1" dirty="0"/>
              <a:t>Books of Original Entry/Special Purpose Books</a:t>
            </a:r>
            <a:r>
              <a:rPr lang="en-US" dirty="0" smtClean="0"/>
              <a:t/>
            </a:r>
            <a:br>
              <a:rPr lang="en-US" dirty="0" smtClean="0"/>
            </a:br>
            <a:r>
              <a:rPr lang="en-US" dirty="0"/>
              <a:t>As the business grows and number of transactions increase, it becomes necessary for the necessary for the business to divide the recording work. The books maintained are illustrated below:</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Advantages of Maintaining Subsidiary Books</a:t>
            </a:r>
            <a:endParaRPr lang="en-US" dirty="0"/>
          </a:p>
        </p:txBody>
      </p:sp>
      <p:sp>
        <p:nvSpPr>
          <p:cNvPr id="3" name="Content Placeholder 2"/>
          <p:cNvSpPr>
            <a:spLocks noGrp="1"/>
          </p:cNvSpPr>
          <p:nvPr>
            <p:ph idx="1"/>
          </p:nvPr>
        </p:nvSpPr>
        <p:spPr/>
        <p:txBody>
          <a:bodyPr/>
          <a:lstStyle/>
          <a:p>
            <a:r>
              <a:rPr lang="en-US" dirty="0"/>
              <a:t>Division of work</a:t>
            </a:r>
          </a:p>
          <a:p>
            <a:r>
              <a:rPr lang="en-US" dirty="0"/>
              <a:t>Leads to Specialization</a:t>
            </a:r>
          </a:p>
          <a:p>
            <a:r>
              <a:rPr lang="en-US" dirty="0"/>
              <a:t>Easy to maintain Ledger</a:t>
            </a:r>
          </a:p>
          <a:p>
            <a:r>
              <a:rPr lang="en-US" dirty="0"/>
              <a:t>Check on frauds</a:t>
            </a:r>
          </a:p>
          <a:p>
            <a:r>
              <a:rPr lang="en-US" dirty="0"/>
              <a:t>Easy to fix responsibility</a:t>
            </a:r>
          </a:p>
          <a:p>
            <a:r>
              <a:rPr lang="en-US" dirty="0"/>
              <a:t>Quick availability of required information.</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Cash Book, Simple Cash Book</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Cash Book</a:t>
            </a:r>
            <a:r>
              <a:rPr lang="en-US" dirty="0"/>
              <a:t/>
            </a:r>
            <a:br>
              <a:rPr lang="en-US" dirty="0"/>
            </a:br>
            <a:r>
              <a:rPr lang="en-US" dirty="0"/>
              <a:t>Cash book shows all the transactions related to cash receipts and payments. Cash book serves two purposes. First, all the cash transactions are recorded first time in cash book it becomes Book of original entry. Second, there is no need to prepare Cash a/c in ledger it also play the role of Principal Book.</a:t>
            </a:r>
          </a:p>
          <a:p>
            <a:r>
              <a:rPr lang="en-US" b="1" dirty="0"/>
              <a:t>Simple Cash Book</a:t>
            </a:r>
            <a:r>
              <a:rPr lang="en-US" dirty="0"/>
              <a:t/>
            </a:r>
            <a:br>
              <a:rPr lang="en-US" dirty="0"/>
            </a:br>
            <a:r>
              <a:rPr lang="en-US" dirty="0"/>
              <a:t>All the cash receipts are shown in left hand side i.e. Debit side and all the cash payments are shown in right hand side i.e. Credit Side.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Points to Remember</a:t>
            </a:r>
            <a:endParaRPr lang="en-US" dirty="0"/>
          </a:p>
        </p:txBody>
      </p:sp>
      <p:sp>
        <p:nvSpPr>
          <p:cNvPr id="3" name="Content Placeholder 2"/>
          <p:cNvSpPr>
            <a:spLocks noGrp="1"/>
          </p:cNvSpPr>
          <p:nvPr>
            <p:ph idx="1"/>
          </p:nvPr>
        </p:nvSpPr>
        <p:spPr/>
        <p:txBody>
          <a:bodyPr/>
          <a:lstStyle/>
          <a:p>
            <a:r>
              <a:rPr lang="en-US" dirty="0"/>
              <a:t>Cash in hand/opening balance of cash is shown in Dr. side of the Cash book as “To Balance b/d”</a:t>
            </a:r>
          </a:p>
          <a:p>
            <a:r>
              <a:rPr lang="en-US" dirty="0"/>
              <a:t>Only transactions of cash receipts and payments are recorded in this book.</a:t>
            </a:r>
          </a:p>
          <a:p>
            <a:r>
              <a:rPr lang="en-US" dirty="0"/>
              <a:t>This book never shows a credit balance because one can’t pay more than the cash one have.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Cash Book with Cash and Bank Column</a:t>
            </a:r>
            <a:endParaRPr lang="en-US" dirty="0"/>
          </a:p>
        </p:txBody>
      </p:sp>
      <p:sp>
        <p:nvSpPr>
          <p:cNvPr id="3" name="Content Placeholder 2"/>
          <p:cNvSpPr>
            <a:spLocks noGrp="1"/>
          </p:cNvSpPr>
          <p:nvPr>
            <p:ph idx="1"/>
          </p:nvPr>
        </p:nvSpPr>
        <p:spPr/>
        <p:txBody>
          <a:bodyPr>
            <a:normAutofit lnSpcReduction="10000"/>
          </a:bodyPr>
          <a:lstStyle/>
          <a:p>
            <a:r>
              <a:rPr lang="en-US" dirty="0"/>
              <a:t>In this case the Cash Book is ruled with two amount columns on either side of the cash book namely, "Cash and Bank". Cash columns in such a case will record actual cash received in the debit side and payments in the credit side. </a:t>
            </a:r>
            <a:r>
              <a:rPr lang="en-US" dirty="0" err="1"/>
              <a:t>Cheques</a:t>
            </a:r>
            <a:r>
              <a:rPr lang="en-US" dirty="0"/>
              <a:t> received should be entered on the debit </a:t>
            </a:r>
            <a:r>
              <a:rPr lang="en-US" dirty="0" smtClean="0"/>
              <a:t>side. </a:t>
            </a:r>
            <a:r>
              <a:rPr lang="en-US" dirty="0"/>
              <a:t>The payments by </a:t>
            </a:r>
            <a:r>
              <a:rPr lang="en-US" dirty="0" err="1"/>
              <a:t>cheques</a:t>
            </a:r>
            <a:r>
              <a:rPr lang="en-US" dirty="0"/>
              <a:t> should be entered on the credit side in bank column and also when cash is withdrawn from the bank.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Important Entries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Contra Entries :</a:t>
            </a:r>
            <a:r>
              <a:rPr lang="en-US" dirty="0"/>
              <a:t> These entries affect cash and bank columns both at the same time. To indicate contra entry “C” is mentioned in the L.F. column of the cash Book. Following two cases result in Contra entries.</a:t>
            </a:r>
          </a:p>
          <a:p>
            <a:r>
              <a:rPr lang="en-US" b="1" dirty="0"/>
              <a:t>(a) Depositing cash into Bank Rs. 1,000 It will increase bank balance, so bank column is debited and flash balance will decrease, so cash column is credited</a:t>
            </a:r>
            <a:r>
              <a:rPr lang="en-US" b="1" dirty="0" smtClean="0"/>
              <a:t>.</a:t>
            </a:r>
          </a:p>
          <a:p>
            <a:r>
              <a:rPr lang="en-US" b="1" dirty="0"/>
              <a:t>(b) Withdrawn from Bank for office use Rs. 1,000. It will increase cash balance, so cash column is debited and bank balance will decrease, so bank column is credited.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Entries relating to </a:t>
            </a:r>
            <a:r>
              <a:rPr lang="en-US" b="1" dirty="0" err="1"/>
              <a:t>cheques</a:t>
            </a:r>
            <a:r>
              <a:rPr lang="en-US" b="1" dirty="0"/>
              <a:t> :</a:t>
            </a:r>
            <a:endParaRPr lang="en-US" dirty="0"/>
          </a:p>
        </p:txBody>
      </p:sp>
      <p:sp>
        <p:nvSpPr>
          <p:cNvPr id="3" name="Content Placeholder 2"/>
          <p:cNvSpPr>
            <a:spLocks noGrp="1"/>
          </p:cNvSpPr>
          <p:nvPr>
            <p:ph idx="1"/>
          </p:nvPr>
        </p:nvSpPr>
        <p:spPr/>
        <p:txBody>
          <a:bodyPr/>
          <a:lstStyle/>
          <a:p>
            <a:r>
              <a:rPr lang="en-US" dirty="0"/>
              <a:t>When any payment is made by </a:t>
            </a:r>
            <a:r>
              <a:rPr lang="en-US" dirty="0" err="1"/>
              <a:t>cheque</a:t>
            </a:r>
            <a:r>
              <a:rPr lang="en-US" dirty="0"/>
              <a:t> : It will reduce the bank balance and thus bank column will be credited</a:t>
            </a:r>
            <a:r>
              <a:rPr lang="en-US" dirty="0" smtClean="0"/>
              <a:t>.</a:t>
            </a:r>
          </a:p>
          <a:p>
            <a:r>
              <a:rPr lang="en-US" dirty="0" smtClean="0"/>
              <a:t>When any receipt is made by </a:t>
            </a:r>
            <a:r>
              <a:rPr lang="en-US" dirty="0" err="1" smtClean="0"/>
              <a:t>cheque</a:t>
            </a:r>
            <a:r>
              <a:rPr lang="en-US" dirty="0" smtClean="0"/>
              <a:t> : It will entered as “cash in hand” Dr. side </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Petty Cash Book</a:t>
            </a:r>
            <a:endParaRPr lang="en-US" dirty="0"/>
          </a:p>
        </p:txBody>
      </p:sp>
      <p:sp>
        <p:nvSpPr>
          <p:cNvPr id="3" name="Content Placeholder 2"/>
          <p:cNvSpPr>
            <a:spLocks noGrp="1"/>
          </p:cNvSpPr>
          <p:nvPr>
            <p:ph idx="1"/>
          </p:nvPr>
        </p:nvSpPr>
        <p:spPr/>
        <p:txBody>
          <a:bodyPr/>
          <a:lstStyle/>
          <a:p>
            <a:r>
              <a:rPr lang="en-US" dirty="0"/>
              <a:t>Business has to incur small expenses which are repetitive in nature. To save the time and </a:t>
            </a:r>
            <a:r>
              <a:rPr lang="en-US" dirty="0" err="1"/>
              <a:t>eﬀorts</a:t>
            </a:r>
            <a:r>
              <a:rPr lang="en-US" dirty="0"/>
              <a:t> of head cashier, business appoints a petty cashier. He is entrusted with the duty of paying these expenses.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400</Words>
  <Application>Microsoft Office PowerPoint</Application>
  <PresentationFormat>On-screen Show (4:3)</PresentationFormat>
  <Paragraphs>54</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Advantages of Maintaining Subsidiary Books</vt:lpstr>
      <vt:lpstr>Cash Book, Simple Cash Book</vt:lpstr>
      <vt:lpstr>Points to Remember</vt:lpstr>
      <vt:lpstr>Cash Book with Cash and Bank Column</vt:lpstr>
      <vt:lpstr>Important Entries</vt:lpstr>
      <vt:lpstr>(2) Entries relating to cheques :</vt:lpstr>
      <vt:lpstr>Petty Cash Book</vt:lpstr>
      <vt:lpstr>Imprest System of Petty Cash Book</vt:lpstr>
      <vt:lpstr>Advantage of Petty Cash Book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anchit</dc:creator>
  <cp:lastModifiedBy>anchit</cp:lastModifiedBy>
  <cp:revision>4</cp:revision>
  <dcterms:created xsi:type="dcterms:W3CDTF">2020-09-27T04:31:08Z</dcterms:created>
  <dcterms:modified xsi:type="dcterms:W3CDTF">2020-09-27T05:09:55Z</dcterms:modified>
</cp:coreProperties>
</file>